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9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8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5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6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67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2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4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7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86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7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8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5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1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7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4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240855-B120-4637-BDE7-E22DADBB7D55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D7AD0D-F235-4433-87EB-9F3FA3C8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8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Why I Am a Christian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Encountering God, Each Other and Ourselves through Jesus Christ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8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Russell on Christianity:  God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248931"/>
            <a:ext cx="4895055" cy="3542270"/>
          </a:xfrm>
        </p:spPr>
        <p:txBody>
          <a:bodyPr>
            <a:noAutofit/>
          </a:bodyPr>
          <a:lstStyle/>
          <a:p>
            <a:r>
              <a:rPr lang="en-US" sz="2800" dirty="0" smtClean="0"/>
              <a:t>First cause argument</a:t>
            </a:r>
          </a:p>
          <a:p>
            <a:r>
              <a:rPr lang="en-US" sz="2800" dirty="0" smtClean="0"/>
              <a:t>Natural-law argument</a:t>
            </a:r>
          </a:p>
          <a:p>
            <a:r>
              <a:rPr lang="en-US" sz="2800" dirty="0" smtClean="0"/>
              <a:t>Argument from design</a:t>
            </a:r>
          </a:p>
          <a:p>
            <a:r>
              <a:rPr lang="en-US" sz="2800" dirty="0" smtClean="0"/>
              <a:t>Moral arguments for Deity</a:t>
            </a:r>
          </a:p>
          <a:p>
            <a:r>
              <a:rPr lang="en-US" sz="2800" dirty="0" smtClean="0"/>
              <a:t>The argument for the Remedying of Injustice</a:t>
            </a:r>
            <a:endParaRPr lang="en-US" sz="2800" dirty="0"/>
          </a:p>
        </p:txBody>
      </p:sp>
      <p:pic>
        <p:nvPicPr>
          <p:cNvPr id="4102" name="Picture 6" descr="Image result for images of the cosmo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54" y="2248930"/>
            <a:ext cx="4242487" cy="354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7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Russell on Christianity:  Christ’s character and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438399"/>
            <a:ext cx="4895055" cy="3352801"/>
          </a:xfrm>
        </p:spPr>
        <p:txBody>
          <a:bodyPr>
            <a:noAutofit/>
          </a:bodyPr>
          <a:lstStyle/>
          <a:p>
            <a:r>
              <a:rPr lang="en-US" sz="3200" dirty="0" smtClean="0"/>
              <a:t>Points of agreement</a:t>
            </a:r>
          </a:p>
          <a:p>
            <a:r>
              <a:rPr lang="en-US" sz="3200" dirty="0" smtClean="0"/>
              <a:t>Defects in Christ’s teaching</a:t>
            </a:r>
          </a:p>
          <a:p>
            <a:pPr lvl="1"/>
            <a:r>
              <a:rPr lang="en-US" sz="3200" dirty="0" smtClean="0"/>
              <a:t>Belief in imminent second coming</a:t>
            </a:r>
          </a:p>
          <a:p>
            <a:pPr lvl="1"/>
            <a:r>
              <a:rPr lang="en-US" sz="3200" dirty="0" smtClean="0"/>
              <a:t>Belief in hell</a:t>
            </a:r>
            <a:endParaRPr lang="en-US" sz="3200" dirty="0"/>
          </a:p>
        </p:txBody>
      </p:sp>
      <p:pic>
        <p:nvPicPr>
          <p:cNvPr id="5124" name="Picture 4" descr="Image result for images of hel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15761" y="4257674"/>
            <a:ext cx="21145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Image result for images of the second coming of chri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Image result for images of the second coming of chr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4" y="2438399"/>
            <a:ext cx="31718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60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Russell on Christianity:  Emotional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90119"/>
            <a:ext cx="10018713" cy="35010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Not argumentation, but emotion</a:t>
            </a:r>
          </a:p>
          <a:p>
            <a:r>
              <a:rPr lang="en-US" sz="3600" dirty="0" smtClean="0"/>
              <a:t>Emotional embrace of religion </a:t>
            </a:r>
            <a:r>
              <a:rPr lang="en-US" sz="3600" dirty="0" smtClean="0">
                <a:sym typeface="Wingdings" panose="05000000000000000000" pitchFamily="2" charset="2"/>
              </a:rPr>
              <a:t>cruelty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Fear as the primary source of religious belief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What we must do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706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do you agree and/or disagree with in Russell’s positions?</a:t>
            </a:r>
          </a:p>
          <a:p>
            <a:r>
              <a:rPr lang="en-US" sz="4000" dirty="0" smtClean="0"/>
              <a:t>How would you respond?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67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(My) responses to Russell – Vatican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79821"/>
            <a:ext cx="10018713" cy="3124201"/>
          </a:xfrm>
        </p:spPr>
        <p:txBody>
          <a:bodyPr/>
          <a:lstStyle/>
          <a:p>
            <a:r>
              <a:rPr lang="en-US" sz="2800" dirty="0" smtClean="0"/>
              <a:t>Nostra </a:t>
            </a:r>
            <a:r>
              <a:rPr lang="en-US" sz="2800" dirty="0" err="1" smtClean="0"/>
              <a:t>Aetate</a:t>
            </a:r>
            <a:r>
              <a:rPr lang="en-US" sz="2800" dirty="0" smtClean="0"/>
              <a:t>  (Declaration on the Relation of the Church to non-Christian Religions)– 1965</a:t>
            </a:r>
          </a:p>
          <a:p>
            <a:pPr lvl="1"/>
            <a:r>
              <a:rPr lang="en-US" sz="2400" dirty="0" smtClean="0"/>
              <a:t>The Catholic Church rejects nothing of what is true and holy in these religions.  She has a high regard for the manner of life and conduct, the precepts and doctrines which, although differing in many ways from her own teaching, nevertheless often reflect a ray of that truth which enlightens all men….” (art.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79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(My) Responses to Russell: Healthy, Holy Fear and Grateful Joy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Healthy, holy fear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err="1" smtClean="0"/>
              <a:t>Creatureliness</a:t>
            </a:r>
            <a:endParaRPr lang="en-US" sz="2800" dirty="0" smtClean="0"/>
          </a:p>
          <a:p>
            <a:pPr lvl="2"/>
            <a:r>
              <a:rPr lang="en-US" sz="2800" dirty="0" smtClean="0"/>
              <a:t>Limitation</a:t>
            </a:r>
          </a:p>
          <a:p>
            <a:pPr lvl="2"/>
            <a:r>
              <a:rPr lang="en-US" sz="2800" dirty="0" smtClean="0"/>
              <a:t>Contingency</a:t>
            </a:r>
          </a:p>
          <a:p>
            <a:pPr lvl="2"/>
            <a:r>
              <a:rPr lang="en-US" sz="2800" dirty="0" smtClean="0"/>
              <a:t>Dependence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Grateful joy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Undeserved, unexpected, transformative experience of being loved</a:t>
            </a:r>
          </a:p>
          <a:p>
            <a:r>
              <a:rPr lang="en-US" sz="2800" dirty="0" smtClean="0"/>
              <a:t>Sense of awesome beauty and goodness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1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Reading of Scripture (and Tradition?)</a:t>
            </a:r>
            <a:endParaRPr lang="en-US" dirty="0"/>
          </a:p>
        </p:txBody>
      </p:sp>
      <p:pic>
        <p:nvPicPr>
          <p:cNvPr id="2050" name="Picture 2" descr="Image result for images of the bib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2667000"/>
            <a:ext cx="4473216" cy="293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Apparent absence of accepted contemporary principles of interpretation</a:t>
            </a:r>
          </a:p>
          <a:p>
            <a:r>
              <a:rPr lang="en-US" sz="2800" dirty="0" smtClean="0"/>
              <a:t>Focus on Jesus’ teaching, but not other ministerial activity</a:t>
            </a:r>
          </a:p>
          <a:p>
            <a:r>
              <a:rPr lang="en-US" sz="2800" dirty="0" smtClean="0"/>
              <a:t>Limited sample size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650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Russell’s Understanding of Relevant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Scientific, empirical, objective</a:t>
            </a:r>
          </a:p>
          <a:p>
            <a:r>
              <a:rPr lang="en-US" sz="2800" dirty="0" smtClean="0"/>
              <a:t>Seems to rule out “reported” experience, subjective “experience”</a:t>
            </a:r>
          </a:p>
          <a:p>
            <a:r>
              <a:rPr lang="en-US" sz="2800" dirty="0" smtClean="0"/>
              <a:t>Consequences:</a:t>
            </a:r>
          </a:p>
          <a:p>
            <a:pPr lvl="1"/>
            <a:r>
              <a:rPr lang="en-US" sz="2400" dirty="0" smtClean="0"/>
              <a:t>Differences in belief </a:t>
            </a:r>
            <a:r>
              <a:rPr lang="en-US" sz="2400" dirty="0" smtClean="0">
                <a:sym typeface="Wingdings" panose="05000000000000000000" pitchFamily="2" charset="2"/>
              </a:rPr>
              <a:t> All not true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Rules out “healthy, holy fear” and “grateful joy”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Excludes much Christian witness/testimony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221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Approaches to Russell:  </a:t>
            </a:r>
            <a:br>
              <a:rPr lang="en-US" dirty="0" smtClean="0"/>
            </a:br>
            <a:r>
              <a:rPr lang="en-US" dirty="0" smtClean="0"/>
              <a:t>Christianity “works”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402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 pragmatist interpretation, following a line of thinking that goes back to William James, the nineteenth-century philosophy of mind.  To judge the truth of something, James argued, you don’t need to trace it all the way back to its ultimate nature – what philosophers call its ontology.  That may be inaccessible to you and not directly relevant, anyway.  What is important is what works….” </a:t>
            </a:r>
          </a:p>
        </p:txBody>
      </p:sp>
    </p:spTree>
    <p:extLst>
      <p:ext uri="{BB962C8B-B14F-4D97-AF65-F5344CB8AC3E}">
        <p14:creationId xmlns:p14="http://schemas.microsoft.com/office/powerpoint/2010/main" val="1376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Approaches to Russell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41839"/>
            <a:ext cx="10018713" cy="3649362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 smtClean="0"/>
              <a:t>Engaging Jesus as a symbol through which to encounter God, each other and ourselves</a:t>
            </a:r>
          </a:p>
          <a:p>
            <a:pPr lvl="1"/>
            <a:r>
              <a:rPr lang="en-US" sz="6600" dirty="0"/>
              <a:t> </a:t>
            </a:r>
            <a:r>
              <a:rPr lang="en-US" sz="6600" dirty="0" smtClean="0"/>
              <a:t>E</a:t>
            </a:r>
            <a:r>
              <a:rPr lang="en-US" sz="7400" dirty="0" smtClean="0"/>
              <a:t>ngagement is fundamental and primary</a:t>
            </a:r>
          </a:p>
          <a:p>
            <a:pPr lvl="1"/>
            <a:r>
              <a:rPr lang="en-US" sz="7400" dirty="0" smtClean="0"/>
              <a:t>Interpretation of the engagement follows</a:t>
            </a:r>
          </a:p>
          <a:p>
            <a:pPr lvl="1"/>
            <a:r>
              <a:rPr lang="en-US" sz="7400" dirty="0" smtClean="0"/>
              <a:t>Assessing the truth follows the interpretation</a:t>
            </a:r>
            <a:endParaRPr lang="en-US" dirty="0"/>
          </a:p>
          <a:p>
            <a:pPr lvl="1"/>
            <a:r>
              <a:rPr lang="en-US" sz="7400" dirty="0" smtClean="0"/>
              <a:t>Russell seems to focus on the truth to the neglect of the engagement and the complexities of interpretation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1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14833"/>
            <a:ext cx="10018713" cy="3476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Where charity and love prevail,</a:t>
            </a:r>
          </a:p>
          <a:p>
            <a:pPr marL="0" indent="0">
              <a:buNone/>
            </a:pPr>
            <a:r>
              <a:rPr lang="en-US" sz="3600" dirty="0" smtClean="0"/>
              <a:t>There God is ever found;</a:t>
            </a:r>
          </a:p>
          <a:p>
            <a:pPr marL="0" indent="0">
              <a:buNone/>
            </a:pPr>
            <a:r>
              <a:rPr lang="en-US" sz="3600" dirty="0" smtClean="0"/>
              <a:t>Brought here together by Christ’s love,</a:t>
            </a:r>
          </a:p>
          <a:p>
            <a:pPr marL="0" indent="0">
              <a:buNone/>
            </a:pPr>
            <a:r>
              <a:rPr lang="en-US" sz="3600" dirty="0" smtClean="0"/>
              <a:t>By love are we thus bound.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17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65405"/>
            <a:ext cx="10018713" cy="35257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do you agree or disagree with in my responses?</a:t>
            </a:r>
          </a:p>
          <a:p>
            <a:r>
              <a:rPr lang="en-US" sz="3600" dirty="0" smtClean="0"/>
              <a:t>What would you change or add?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60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Superbowl</a:t>
            </a:r>
            <a:r>
              <a:rPr lang="en-US" sz="3600" dirty="0" smtClean="0"/>
              <a:t> commercial, “</a:t>
            </a:r>
            <a:r>
              <a:rPr lang="en-US" sz="3600" dirty="0" err="1" smtClean="0"/>
              <a:t>Footwashing</a:t>
            </a:r>
            <a:r>
              <a:rPr lang="en-US" sz="3600" smtClean="0"/>
              <a:t>” exercise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607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450" y="2438399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Let strife among us be unknown,</a:t>
            </a:r>
          </a:p>
          <a:p>
            <a:pPr marL="0" indent="0">
              <a:buNone/>
            </a:pPr>
            <a:r>
              <a:rPr lang="en-US" sz="3600" dirty="0" smtClean="0"/>
              <a:t>Let all contention cease;</a:t>
            </a:r>
          </a:p>
          <a:p>
            <a:pPr marL="0" indent="0">
              <a:buNone/>
            </a:pPr>
            <a:r>
              <a:rPr lang="en-US" sz="3600" dirty="0" smtClean="0"/>
              <a:t>Be God’s the glory that we seek,</a:t>
            </a:r>
          </a:p>
          <a:p>
            <a:pPr marL="0" indent="0">
              <a:buNone/>
            </a:pPr>
            <a:r>
              <a:rPr lang="en-US" sz="3600" dirty="0" smtClean="0"/>
              <a:t>Be ours God’s holy peace.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83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Let us recall that in our midst</a:t>
            </a:r>
          </a:p>
          <a:p>
            <a:pPr marL="0" indent="0">
              <a:buNone/>
            </a:pPr>
            <a:r>
              <a:rPr lang="en-US" sz="3600" dirty="0" smtClean="0"/>
              <a:t>Dwells God’s begotten Son;</a:t>
            </a:r>
          </a:p>
          <a:p>
            <a:pPr marL="0" indent="0">
              <a:buNone/>
            </a:pPr>
            <a:r>
              <a:rPr lang="en-US" sz="3600" dirty="0" smtClean="0"/>
              <a:t>As members of his body joined,</a:t>
            </a:r>
          </a:p>
          <a:p>
            <a:pPr marL="0" indent="0">
              <a:buNone/>
            </a:pPr>
            <a:r>
              <a:rPr lang="en-US" sz="3600" dirty="0" smtClean="0"/>
              <a:t>We are in Christ made one.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93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No race nor creed can love exclude,</a:t>
            </a:r>
          </a:p>
          <a:p>
            <a:pPr marL="0" indent="0">
              <a:buNone/>
            </a:pPr>
            <a:r>
              <a:rPr lang="en-US" sz="3600" dirty="0" smtClean="0"/>
              <a:t>If honored be God’s name;</a:t>
            </a:r>
          </a:p>
          <a:p>
            <a:pPr marL="0" indent="0">
              <a:buNone/>
            </a:pPr>
            <a:r>
              <a:rPr lang="en-US" sz="3600" dirty="0" smtClean="0"/>
              <a:t>Our family embraces all</a:t>
            </a:r>
          </a:p>
          <a:p>
            <a:pPr marL="0" indent="0">
              <a:buNone/>
            </a:pPr>
            <a:r>
              <a:rPr lang="en-US" sz="3600" dirty="0" smtClean="0"/>
              <a:t>Whose Father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081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With grateful joy and holy fear</a:t>
            </a:r>
          </a:p>
          <a:p>
            <a:pPr marL="0" indent="0">
              <a:buNone/>
            </a:pPr>
            <a:r>
              <a:rPr lang="en-US" sz="3600" dirty="0" smtClean="0"/>
              <a:t>God’s charity we learn;</a:t>
            </a:r>
          </a:p>
          <a:p>
            <a:pPr marL="0" indent="0">
              <a:buNone/>
            </a:pPr>
            <a:r>
              <a:rPr lang="en-US" sz="3600" dirty="0" smtClean="0"/>
              <a:t>Let us with heart and mind and soul</a:t>
            </a:r>
          </a:p>
          <a:p>
            <a:pPr marL="0" indent="0">
              <a:buNone/>
            </a:pPr>
            <a:r>
              <a:rPr lang="en-US" sz="3600" dirty="0" smtClean="0"/>
              <a:t>Now love God in return.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7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Forgive we now each other’s faults</a:t>
            </a:r>
          </a:p>
          <a:p>
            <a:pPr marL="0" indent="0">
              <a:buNone/>
            </a:pPr>
            <a:r>
              <a:rPr lang="en-US" sz="3600" dirty="0" smtClean="0"/>
              <a:t>As we our faults confess;</a:t>
            </a:r>
          </a:p>
          <a:p>
            <a:pPr marL="0" indent="0">
              <a:buNone/>
            </a:pPr>
            <a:r>
              <a:rPr lang="en-US" sz="3600" dirty="0" smtClean="0"/>
              <a:t>And let us love each other well</a:t>
            </a:r>
          </a:p>
          <a:p>
            <a:pPr marL="0" indent="0">
              <a:buNone/>
            </a:pPr>
            <a:r>
              <a:rPr lang="en-US" sz="3600" dirty="0" smtClean="0"/>
              <a:t>In Christian holiness.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30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One:  Russell and response(s) to Russell</a:t>
            </a:r>
          </a:p>
          <a:p>
            <a:r>
              <a:rPr lang="en-US" sz="3600" dirty="0" smtClean="0"/>
              <a:t>Two:  Encountering God through Jesus Christ</a:t>
            </a:r>
          </a:p>
          <a:p>
            <a:r>
              <a:rPr lang="en-US" sz="3600" dirty="0" smtClean="0"/>
              <a:t>Three:  Encountering each other through Jesus Christ</a:t>
            </a:r>
          </a:p>
          <a:p>
            <a:r>
              <a:rPr lang="en-US" sz="3600" dirty="0" smtClean="0"/>
              <a:t>Four:  Encountering ourselves through Jesus Christ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80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Session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91265"/>
            <a:ext cx="10018713" cy="4291913"/>
          </a:xfrm>
        </p:spPr>
        <p:txBody>
          <a:bodyPr>
            <a:normAutofit/>
          </a:bodyPr>
          <a:lstStyle/>
          <a:p>
            <a:r>
              <a:rPr lang="en-US" dirty="0" smtClean="0"/>
              <a:t>Who is Bertrand Russell?</a:t>
            </a:r>
          </a:p>
          <a:p>
            <a:r>
              <a:rPr lang="en-US" dirty="0" smtClean="0"/>
              <a:t>Russell on religion in general</a:t>
            </a:r>
          </a:p>
          <a:p>
            <a:r>
              <a:rPr lang="en-US" dirty="0" smtClean="0"/>
              <a:t>Russell on Christianity</a:t>
            </a:r>
          </a:p>
          <a:p>
            <a:r>
              <a:rPr lang="en-US" dirty="0" smtClean="0"/>
              <a:t>Small group conversation</a:t>
            </a:r>
          </a:p>
          <a:p>
            <a:r>
              <a:rPr lang="en-US" dirty="0" smtClean="0"/>
              <a:t>Response(s) to Russell</a:t>
            </a:r>
          </a:p>
          <a:p>
            <a:r>
              <a:rPr lang="en-US" dirty="0" smtClean="0"/>
              <a:t>Small group conversation</a:t>
            </a:r>
          </a:p>
          <a:p>
            <a:r>
              <a:rPr lang="en-US" dirty="0" smtClean="0"/>
              <a:t>Homework</a:t>
            </a:r>
          </a:p>
          <a:p>
            <a:r>
              <a:rPr lang="en-US" dirty="0" smtClean="0"/>
              <a:t>Closing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8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Bertrand Russell?</a:t>
            </a:r>
            <a:endParaRPr lang="en-US" dirty="0"/>
          </a:p>
        </p:txBody>
      </p:sp>
      <p:pic>
        <p:nvPicPr>
          <p:cNvPr id="1026" name="Picture 2" descr="Image result for bertrand russell imag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448" y="2224215"/>
            <a:ext cx="2957382" cy="422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07967" y="2026507"/>
            <a:ext cx="4895056" cy="42095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18 May 1872 – 2 February 1970</a:t>
            </a:r>
          </a:p>
          <a:p>
            <a:r>
              <a:rPr lang="en-US" sz="2800" dirty="0" smtClean="0"/>
              <a:t>Influential intellectual</a:t>
            </a:r>
          </a:p>
          <a:p>
            <a:r>
              <a:rPr lang="en-US" sz="2800" dirty="0" smtClean="0"/>
              <a:t>Born into British aristocracy</a:t>
            </a:r>
          </a:p>
          <a:p>
            <a:r>
              <a:rPr lang="en-US" sz="2800" dirty="0" smtClean="0"/>
              <a:t>An atheist at the age of 18</a:t>
            </a:r>
          </a:p>
          <a:p>
            <a:r>
              <a:rPr lang="en-US" sz="2800" dirty="0" smtClean="0"/>
              <a:t>Pacifist</a:t>
            </a:r>
          </a:p>
          <a:p>
            <a:r>
              <a:rPr lang="en-US" sz="2800" dirty="0" smtClean="0"/>
              <a:t>Married four times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37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Russell on Religion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273643"/>
            <a:ext cx="4895055" cy="3772930"/>
          </a:xfrm>
        </p:spPr>
        <p:txBody>
          <a:bodyPr>
            <a:noAutofit/>
          </a:bodyPr>
          <a:lstStyle/>
          <a:p>
            <a:r>
              <a:rPr lang="en-US" sz="3200" dirty="0" smtClean="0"/>
              <a:t>Untrue and harmful</a:t>
            </a:r>
          </a:p>
          <a:p>
            <a:r>
              <a:rPr lang="en-US" sz="3200" dirty="0" smtClean="0"/>
              <a:t>Result of environmental influences</a:t>
            </a:r>
          </a:p>
          <a:p>
            <a:r>
              <a:rPr lang="en-US" sz="3200" dirty="0" smtClean="0"/>
              <a:t>Harms:  (1) kind of belief; (2) particular tenets believed</a:t>
            </a:r>
          </a:p>
        </p:txBody>
      </p:sp>
      <p:pic>
        <p:nvPicPr>
          <p:cNvPr id="3076" name="Picture 4" descr="Image result for Catholic Crusad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112" y="2181998"/>
            <a:ext cx="2283942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Image result for images of the inquisi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667" y="4077731"/>
            <a:ext cx="2665619" cy="249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22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Russell on </a:t>
            </a:r>
            <a:r>
              <a:rPr lang="en-US" dirty="0" err="1" smtClean="0"/>
              <a:t>Religon</a:t>
            </a:r>
            <a:r>
              <a:rPr lang="en-US" dirty="0" smtClean="0"/>
              <a:t> in General: Truths and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“None of our beliefs are quite true;  all have at least a penumbra of vagueness and error.  The methods of increasing the degree of truth in our beliefs are well known;  they consist in hearing all sides, trying to ascertain all the </a:t>
            </a:r>
            <a:r>
              <a:rPr lang="en-US" dirty="0" smtClean="0">
                <a:solidFill>
                  <a:srgbClr val="FF0000"/>
                </a:solidFill>
              </a:rPr>
              <a:t>relevant</a:t>
            </a:r>
            <a:r>
              <a:rPr lang="en-US" dirty="0" smtClean="0"/>
              <a:t> facts, controlling our own bias by discussion with people who have the opposite bias, and cultivating a readiness to discard any </a:t>
            </a:r>
            <a:r>
              <a:rPr lang="en-US" dirty="0" smtClean="0">
                <a:solidFill>
                  <a:srgbClr val="FF0000"/>
                </a:solidFill>
              </a:rPr>
              <a:t>hypothesis</a:t>
            </a:r>
            <a:r>
              <a:rPr lang="en-US" dirty="0" smtClean="0"/>
              <a:t> which has proved inadequate.  These methods are </a:t>
            </a:r>
            <a:r>
              <a:rPr lang="en-US" dirty="0" smtClean="0">
                <a:solidFill>
                  <a:srgbClr val="FF0000"/>
                </a:solidFill>
              </a:rPr>
              <a:t>practiced in science</a:t>
            </a:r>
            <a:r>
              <a:rPr lang="en-US" dirty="0" smtClean="0"/>
              <a:t>, and have built up the body of scientific knowledge….”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126</TotalTime>
  <Words>860</Words>
  <Application>Microsoft Office PowerPoint</Application>
  <PresentationFormat>Widescreen</PresentationFormat>
  <Paragraphs>114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Corbel</vt:lpstr>
      <vt:lpstr>Wingdings</vt:lpstr>
      <vt:lpstr>Parallax</vt:lpstr>
      <vt:lpstr>Why I Am a Christian</vt:lpstr>
      <vt:lpstr>Opening Prayer</vt:lpstr>
      <vt:lpstr>Opening Prayer</vt:lpstr>
      <vt:lpstr>Opening Prayer</vt:lpstr>
      <vt:lpstr>Overview of Series</vt:lpstr>
      <vt:lpstr>Overview of Session One</vt:lpstr>
      <vt:lpstr>Who is Bertrand Russell?</vt:lpstr>
      <vt:lpstr>Russell on Religion in General</vt:lpstr>
      <vt:lpstr>Russell on Religon in General: Truths and Beliefs</vt:lpstr>
      <vt:lpstr>Russell on Christianity:  God </vt:lpstr>
      <vt:lpstr>Russell on Christianity:  Christ’s character and teaching</vt:lpstr>
      <vt:lpstr>Russell on Christianity:  Emotional Factor</vt:lpstr>
      <vt:lpstr>Small Group Conversation</vt:lpstr>
      <vt:lpstr>(My) responses to Russell – Vatican II</vt:lpstr>
      <vt:lpstr>(My) Responses to Russell: Healthy, Holy Fear and Grateful Joy</vt:lpstr>
      <vt:lpstr>Naïve Reading of Scripture (and Tradition?)</vt:lpstr>
      <vt:lpstr>Russell’s Understanding of Relevant Evidence</vt:lpstr>
      <vt:lpstr>Alternative Approaches to Russell:   Christianity “works”</vt:lpstr>
      <vt:lpstr>Alternative Approaches to Russell</vt:lpstr>
      <vt:lpstr>Small Group Conversation</vt:lpstr>
      <vt:lpstr>Homework</vt:lpstr>
      <vt:lpstr>Closing Prayer</vt:lpstr>
      <vt:lpstr>Closing Prayer</vt:lpstr>
      <vt:lpstr>Closing Prayer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Am a Christian</dc:title>
  <dc:creator>Joseph Fortuna</dc:creator>
  <cp:lastModifiedBy>Joseph Fortuna</cp:lastModifiedBy>
  <cp:revision>28</cp:revision>
  <dcterms:created xsi:type="dcterms:W3CDTF">2024-02-14T18:16:16Z</dcterms:created>
  <dcterms:modified xsi:type="dcterms:W3CDTF">2024-02-20T20:31:12Z</dcterms:modified>
</cp:coreProperties>
</file>